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86" r:id="rId4"/>
    <p:sldId id="28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BD23DC-2E05-48CC-9B68-FEF832E9576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701E7A-1C87-4EA9-8E3C-287959863F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848600" cy="192722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31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Тема:    Планирование и аналитическая  деятельность  связей с общественностью в государственных структурах </a:t>
            </a:r>
            <a:r>
              <a:rPr lang="ru-RU" sz="3600" b="1" dirty="0">
                <a:solidFill>
                  <a:schemeClr val="tx1"/>
                </a:solidFill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chemeClr val="tx1"/>
                </a:solidFill>
                <a:ea typeface="Calibri"/>
                <a:cs typeface="Times New Roman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29000"/>
            <a:ext cx="4032448" cy="3262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429000"/>
            <a:ext cx="4248473" cy="317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74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Корпоративная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стратегия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latin typeface="Times New Roman"/>
                <a:ea typeface="Calibri"/>
              </a:rPr>
              <a:t>З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аключается в перечне целей, направлений и задач, обозначенных таким образом, чтобы определить функционирование организации в системе государственного управления (влияние, полномочия, возможности, перспективы и т.д.). </a:t>
            </a:r>
            <a:endParaRPr lang="ru-RU" sz="2800" b="1" dirty="0" smtClean="0">
              <a:effectLst/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Задачей 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корпоративной стратегии является создание надлежащего функционирования организации в настоящем времени и ее развития на предстоящий период на основе собственных ресурсов и опыта.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48394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7853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1" dirty="0" smtClean="0">
                <a:effectLst/>
                <a:latin typeface="Times New Roman"/>
                <a:ea typeface="Calibri"/>
              </a:rPr>
              <a:t>Стратегическое планирование в связях с общественностью включает в себя принятие предложений и путей их 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решения 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по программным целям и задачам. </a:t>
            </a:r>
            <a:endParaRPr lang="ru-RU" sz="3600" b="1" dirty="0" smtClean="0">
              <a:effectLst/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sz="3600" b="1" dirty="0" smtClean="0">
                <a:effectLst/>
                <a:latin typeface="Times New Roman"/>
                <a:ea typeface="Calibri"/>
              </a:rPr>
              <a:t>К 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ним относят идентификацию основных общественных групп, становление и развитие информационной и </a:t>
            </a:r>
            <a:r>
              <a:rPr lang="ru-RU" sz="3600" b="1" dirty="0" err="1" smtClean="0">
                <a:effectLst/>
                <a:latin typeface="Times New Roman"/>
                <a:ea typeface="Calibri"/>
              </a:rPr>
              <a:t>имиджевой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 политики организации.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43715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Процессы планирования включают следующие стадии: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1. Определение задач, а также характера и масштаба предстоящей работы.</a:t>
            </a: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2. Установление и конкретизация показателей эффективности: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2.1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 Выбор и постановка задач.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2.2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 Определение результатов, которых необходимо достичь.</a:t>
            </a: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3. Определение путей достижения конкретных целей.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508657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Стратегическое планирование должно включать составление определенной программы, предполагающей выбранную последовательность действий для достижения поставленных задач. Здесь же устанавливается временной график выполнения задач, определяются бюджет, органы контроля за выполнением задач и принимающие отчетность исполнителей, организационные связи, необходимые для уточнения и реализации задач, конкретные исполнители поставленных задач.</a:t>
            </a:r>
            <a:endParaRPr lang="ru-RU" sz="2400" b="1" dirty="0">
              <a:ea typeface="Calibri"/>
              <a:cs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0575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/>
                <a:ea typeface="Calibri"/>
              </a:rPr>
              <a:t>2</a:t>
            </a:r>
            <a:r>
              <a:rPr lang="ru-RU" sz="31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. </a:t>
            </a:r>
            <a:r>
              <a:rPr lang="ru-RU" sz="31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 вопрос.</a:t>
            </a:r>
            <a:endParaRPr lang="ru-RU" sz="31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 smtClean="0">
                <a:effectLst/>
                <a:latin typeface="Times New Roman"/>
                <a:ea typeface="Calibri"/>
              </a:rPr>
              <a:t>В стандартном планировании деятельности корпоративного отдела по связям с общественностью в органах власти обычно выделяют два вида планирования – перспективное и оперативное.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128061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Перспективное планирование 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– это планирование работы отдела сроком на один календарный год. </a:t>
            </a:r>
            <a:endParaRPr lang="ru-RU" sz="3200" b="1" dirty="0" smtClean="0">
              <a:effectLst/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sz="3200" b="1" dirty="0" smtClean="0">
                <a:effectLst/>
                <a:latin typeface="Times New Roman"/>
                <a:ea typeface="Calibri"/>
              </a:rPr>
              <a:t>Годичный 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срок является наиболее традиционным видом планирования в государственных структурах, в котором учитываются одновременно факторы стратегии развития (стратегического планирования) и текущая деятельность организации по достижению определенных на год целей.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529851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О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перативное планирование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b="1" dirty="0" smtClean="0">
                <a:effectLst/>
                <a:latin typeface="Times New Roman"/>
                <a:ea typeface="Calibri"/>
              </a:rPr>
              <a:t>Во временном исчислении оно может составлять план работы на один месяц, а  также  еженедельное и даже ежедневное планирование.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319079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07524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>
                <a:latin typeface="Times New Roman"/>
                <a:ea typeface="Calibri"/>
              </a:rPr>
              <a:t>О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перативный план наглядно демонстрирует имеющуюся «плановую платформу», состоящую из конкретных факторов - по времени и ответственным исполнителям. Это позволяет соблюдать имеющийся алгоритм работы и корректировать его в случае необходимости, в конечном счете обеспечивая надлежащее выполнение оперативных заданий в соответствии с перспективным планом.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598604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/>
                <a:ea typeface="Calibri"/>
              </a:rPr>
              <a:t>Отдельно в государственных структурах планируются так называемые специальные мероприятия –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special</a:t>
            </a:r>
            <a:r>
              <a:rPr lang="ru-RU" b="1" dirty="0" smtClean="0">
                <a:effectLst/>
                <a:latin typeface="Times New Roman"/>
                <a:ea typeface="Calibri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events</a:t>
            </a:r>
            <a:r>
              <a:rPr lang="ru-RU" b="1" dirty="0" smtClean="0">
                <a:effectLst/>
                <a:latin typeface="Times New Roman"/>
                <a:ea typeface="Calibri"/>
              </a:rPr>
              <a:t>. Чаще всего любое из таких мероприятий содержит в себе значительную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имиджевую</a:t>
            </a:r>
            <a:r>
              <a:rPr lang="ru-RU" b="1" dirty="0" smtClean="0">
                <a:effectLst/>
                <a:latin typeface="Times New Roman"/>
                <a:ea typeface="Calibri"/>
              </a:rPr>
              <a:t> составляющую (например, годовщина или юбилей организации). Вследствие такой значимости в планировании данного мероприятия участвуют многие структуры учреждения, включая и связи с общественностью, оно подлежит отдельному финансированию и т.д. Но при этом основная нагрузка и по организации, и по реализации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special</a:t>
            </a:r>
            <a:r>
              <a:rPr lang="ru-RU" b="1" dirty="0" smtClean="0">
                <a:effectLst/>
                <a:latin typeface="Times New Roman"/>
                <a:ea typeface="Calibri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event</a:t>
            </a:r>
            <a:r>
              <a:rPr lang="ru-RU" b="1" dirty="0" smtClean="0">
                <a:effectLst/>
                <a:latin typeface="Times New Roman"/>
                <a:ea typeface="Calibri"/>
              </a:rPr>
              <a:t> в формате конкретного государственного органа или учреждения ложится все-таки на отдел по связям с общественностью.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24307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3. ОСНОВНЫЕ АСПЕКТЫ АНАЛИТИЧЕСКОЙ РАБОТЫ ОТДЕЛА ПО СВЯЗЯМ С ОБЩЕСТВЕННОСТЬЮ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Аналитическая работа в подразделениях по связям с общественностью в органах власти по своей сути может вестись в двух направлениях – социальном и политическом. При этом следует учесть, что данный вид деятельности весьма </a:t>
            </a:r>
            <a:r>
              <a:rPr lang="ru-RU" sz="2800" b="1" dirty="0" err="1" smtClean="0">
                <a:effectLst/>
                <a:latin typeface="Times New Roman"/>
                <a:ea typeface="Calibri"/>
              </a:rPr>
              <a:t>затратен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, и потому проведение аналитических исследований, входящих в компетенцию связей с общественностью в любой организации зависит, в первую очередь, от актуальности, необходимости и целесообразности их проведения.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40951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План лекции: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b="1" dirty="0">
                <a:latin typeface="Times New Roman"/>
                <a:ea typeface="Calibri"/>
              </a:rPr>
              <a:t>1.ПОНЯТИЕ СТРАТЕГИЧЕСКОГО </a:t>
            </a:r>
            <a:r>
              <a:rPr lang="ru-RU" b="1" dirty="0" smtClean="0">
                <a:latin typeface="Times New Roman"/>
                <a:ea typeface="Calibri"/>
              </a:rPr>
              <a:t>ПЛАНИРОВАНИЯ;</a:t>
            </a:r>
            <a:endParaRPr lang="ru-RU" b="1" dirty="0">
              <a:latin typeface="Times New Roman"/>
              <a:ea typeface="Calibri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cap="all" dirty="0">
                <a:latin typeface="Times New Roman"/>
                <a:ea typeface="Calibri"/>
              </a:rPr>
              <a:t>2. Планировании деятельности отдела по связям с общественностью в органах </a:t>
            </a:r>
            <a:r>
              <a:rPr lang="ru-RU" b="1" cap="all" dirty="0" smtClean="0">
                <a:latin typeface="Times New Roman"/>
                <a:ea typeface="Calibri"/>
              </a:rPr>
              <a:t>власти; </a:t>
            </a:r>
            <a:endParaRPr lang="ru-RU" b="1" cap="all" dirty="0">
              <a:latin typeface="Times New Roman"/>
              <a:ea typeface="Calibri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>
                <a:latin typeface="Times New Roman"/>
                <a:ea typeface="Calibri"/>
              </a:rPr>
              <a:t> 3. ОСНОВНЫЕ АСПЕКТЫ АНАЛИТИЧЕСКОЙ РАБОТЫ ОТДЕЛА ПО СВЯЗЯМ С </a:t>
            </a:r>
            <a:r>
              <a:rPr lang="ru-RU" b="1" dirty="0" smtClean="0">
                <a:latin typeface="Times New Roman"/>
                <a:ea typeface="Calibri"/>
              </a:rPr>
              <a:t>ОБЩЕСТВЕННОСТЬЮ.</a:t>
            </a:r>
            <a:endParaRPr lang="ru-RU" b="1" dirty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800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По уровню охвата аудитории аналитические исследования делятся на: </a:t>
            </a:r>
          </a:p>
          <a:p>
            <a:pPr>
              <a:buFont typeface="Symbol"/>
              <a:buChar char="·"/>
            </a:pPr>
            <a:r>
              <a:rPr lang="ru-RU" sz="4400" b="1" dirty="0" smtClean="0">
                <a:effectLst/>
                <a:latin typeface="Times New Roman"/>
                <a:ea typeface="Calibri"/>
              </a:rPr>
              <a:t>комплексные;</a:t>
            </a:r>
          </a:p>
          <a:p>
            <a:pPr>
              <a:buFont typeface="Symbol"/>
              <a:buChar char="·"/>
            </a:pPr>
            <a:r>
              <a:rPr lang="ru-RU" sz="4400" b="1" dirty="0" smtClean="0">
                <a:effectLst/>
                <a:latin typeface="Times New Roman"/>
                <a:ea typeface="Calibri"/>
              </a:rPr>
              <a:t>  </a:t>
            </a:r>
            <a:r>
              <a:rPr lang="ru-RU" sz="4400" b="1" dirty="0" err="1" smtClean="0">
                <a:effectLst/>
                <a:latin typeface="Times New Roman"/>
                <a:ea typeface="Calibri"/>
              </a:rPr>
              <a:t>выборосные</a:t>
            </a:r>
            <a:r>
              <a:rPr lang="ru-RU" sz="4400" b="1" dirty="0" smtClean="0">
                <a:effectLst/>
                <a:latin typeface="Times New Roman"/>
                <a:ea typeface="Calibri"/>
              </a:rPr>
              <a:t>;</a:t>
            </a:r>
          </a:p>
          <a:p>
            <a:pPr>
              <a:buFont typeface="Symbol"/>
              <a:buChar char="·"/>
            </a:pPr>
            <a:r>
              <a:rPr lang="ru-RU" sz="4400" b="1" dirty="0" smtClean="0">
                <a:effectLst/>
                <a:latin typeface="Times New Roman"/>
                <a:ea typeface="Calibri"/>
              </a:rPr>
              <a:t>  факторные.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4199781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000" b="1" dirty="0">
                <a:solidFill>
                  <a:srgbClr val="FF0000"/>
                </a:solidFill>
                <a:latin typeface="Times New Roman"/>
                <a:ea typeface="Calibri"/>
              </a:rPr>
              <a:t>К</a:t>
            </a:r>
            <a:r>
              <a:rPr lang="ru-RU" sz="30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омплексные исследования </a:t>
            </a:r>
            <a:r>
              <a:rPr lang="ru-RU" sz="3000" b="1" dirty="0" smtClean="0">
                <a:effectLst/>
                <a:latin typeface="Times New Roman"/>
                <a:ea typeface="Calibri"/>
              </a:rPr>
              <a:t>самые затратные по времени и средствам, они предполагают исследование некой важной актуальной проблемы, интересующую организацию в целом, и потому ее </a:t>
            </a:r>
            <a:r>
              <a:rPr lang="ru-RU" sz="3000" b="1" dirty="0" smtClean="0">
                <a:effectLst/>
                <a:latin typeface="Times New Roman"/>
                <a:ea typeface="Calibri"/>
              </a:rPr>
              <a:t> </a:t>
            </a:r>
            <a:r>
              <a:rPr lang="ru-RU" sz="3000" b="1" dirty="0" smtClean="0">
                <a:effectLst/>
                <a:latin typeface="Times New Roman"/>
                <a:ea typeface="Calibri"/>
              </a:rPr>
              <a:t>отдел по связям с общественностью может принять участие в такого вида исследовании только частично, в отведенном ему блоке общего комплексного исследования</a:t>
            </a:r>
            <a:r>
              <a:rPr lang="ru-RU" sz="3000" b="1" dirty="0" smtClean="0">
                <a:effectLst/>
                <a:latin typeface="Times New Roman"/>
                <a:ea typeface="Calibri"/>
              </a:rPr>
              <a:t>.</a:t>
            </a:r>
          </a:p>
          <a:p>
            <a:pPr marL="0" indent="0" algn="just">
              <a:buNone/>
            </a:pPr>
            <a:r>
              <a:rPr lang="ru-RU" i="1" dirty="0">
                <a:latin typeface="Times New Roman"/>
                <a:ea typeface="Calibri"/>
              </a:rPr>
              <a:t>П</a:t>
            </a:r>
            <a:r>
              <a:rPr lang="ru-RU" i="1" dirty="0" smtClean="0">
                <a:effectLst/>
                <a:latin typeface="Times New Roman"/>
                <a:ea typeface="Calibri"/>
              </a:rPr>
              <a:t>ример известного комплексного </a:t>
            </a:r>
            <a:r>
              <a:rPr lang="ru-RU" i="1" dirty="0" smtClean="0">
                <a:effectLst/>
                <a:latin typeface="Times New Roman"/>
                <a:ea typeface="Calibri"/>
              </a:rPr>
              <a:t>аналитического исследования представляет собой перепись населения. На основании полученных данных в ходе такой переписи, их исследование в различных спектрах и областях жизнедеятельности общества, заявленных в переписи (пол, возраст, социальный статус, место проживания, доход и пр.), позволяет органам власти (Правительству, например) корректировать основные направления развития государственной политики в социальной, экономической и иных сферах.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15530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 smtClean="0">
                <a:solidFill>
                  <a:srgbClr val="C00000"/>
                </a:solidFill>
                <a:latin typeface="Times New Roman"/>
                <a:ea typeface="Calibri"/>
                <a:cs typeface="+mn-cs"/>
              </a:rPr>
              <a:t>Выборочные исследования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effectLst/>
                <a:latin typeface="Times New Roman"/>
                <a:ea typeface="Calibri"/>
              </a:rPr>
              <a:t>Эти исследования затрагивают некий </a:t>
            </a:r>
            <a:r>
              <a:rPr lang="ru-RU" sz="3200" dirty="0" err="1" smtClean="0">
                <a:effectLst/>
                <a:latin typeface="Times New Roman"/>
                <a:ea typeface="Calibri"/>
              </a:rPr>
              <a:t>узкоспецифический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 фрагмент, входящий в сферу деятельности учреждения, представляющий интерес. В качестве респондентов и материалов в этих исследованиях отбираются только самые необходимые для получения данных. То есть, те респонденты, которые интересуют отдел по связям с общественностью в 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пределах 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узконаправленной темы исследования.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40265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dirty="0">
                <a:solidFill>
                  <a:srgbClr val="C00000"/>
                </a:solidFill>
                <a:latin typeface="Times New Roman"/>
                <a:ea typeface="Calibri"/>
              </a:rPr>
              <a:t>Выборочные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/>
                <a:ea typeface="Calibri"/>
              </a:rPr>
              <a:t>Например, если отделом образования района проводится исследование на тему качества и развития образования в районе, то в качестве выборочной аудитории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иссследователей</a:t>
            </a:r>
            <a:r>
              <a:rPr lang="ru-RU" b="1" dirty="0" smtClean="0">
                <a:effectLst/>
                <a:latin typeface="Times New Roman"/>
                <a:ea typeface="Calibri"/>
              </a:rPr>
              <a:t> будут интересовать школьники, студенты, учителя и преподаватели, руководители школ и ВУЗов, расположенных на этой территории. И полученные данные позволят понять истинную картину качества районного уровня образования, его проблем и развития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6651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ru-RU" sz="54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Факторные исследования </a:t>
            </a:r>
            <a:r>
              <a:rPr lang="ru-RU" sz="5400" b="1" dirty="0" smtClean="0">
                <a:effectLst/>
                <a:latin typeface="Times New Roman"/>
                <a:ea typeface="Calibri"/>
              </a:rPr>
              <a:t>предполагают участие в проведении исследований специалистов, экспертов по заявляемой теме исследования</a:t>
            </a:r>
            <a:r>
              <a:rPr lang="ru-RU" dirty="0" smtClean="0"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340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По уровню проведения аналитических исследований – по времени проведения.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sz="4400" b="1" dirty="0" smtClean="0">
                <a:effectLst/>
                <a:latin typeface="Times New Roman"/>
                <a:ea typeface="Calibri"/>
              </a:rPr>
              <a:t>перспективные;</a:t>
            </a:r>
          </a:p>
          <a:p>
            <a:r>
              <a:rPr lang="ru-RU" sz="4400" b="1" dirty="0" smtClean="0">
                <a:effectLst/>
                <a:latin typeface="Times New Roman"/>
                <a:ea typeface="Calibri"/>
              </a:rPr>
              <a:t>оперативные;</a:t>
            </a:r>
          </a:p>
          <a:p>
            <a:r>
              <a:rPr lang="ru-RU" sz="4400" b="1" dirty="0" smtClean="0">
                <a:effectLst/>
                <a:latin typeface="Times New Roman"/>
                <a:ea typeface="Calibri"/>
              </a:rPr>
              <a:t>ситуационные.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784464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Times New Roman"/>
                <a:ea typeface="Calibri"/>
                <a:cs typeface="+mn-cs"/>
              </a:rPr>
              <a:t>Перспективные исследования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latin typeface="Times New Roman"/>
                <a:ea typeface="Calibri"/>
              </a:rPr>
              <a:t>П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редполагают исследование отношения общества (целевой аудитории) к некому явлению, которое его ожидает в будущем. То есть, нам важно исследовать отношение общества к неким решениям или действиям органа власти, которые планируются к внедрению в определенной перспективе, и органу власти нужно знать потенциальную реакцию общества на внедряемое действие или решение.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576640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/>
                <a:ea typeface="Calibri"/>
                <a:cs typeface="+mn-cs"/>
              </a:rPr>
              <a:t>Оперативные исследования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effectLst/>
                <a:latin typeface="Times New Roman"/>
                <a:ea typeface="Calibri"/>
              </a:rPr>
              <a:t>Оперативные исследования проводятся уже по факту принятого решения или совершенного 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действия</a:t>
            </a:r>
            <a:r>
              <a:rPr lang="ru-RU" sz="3200" b="1" dirty="0">
                <a:latin typeface="Times New Roman"/>
                <a:ea typeface="Calibri"/>
              </a:rPr>
              <a:t>.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 Проводя 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оперативное исследование мы узнаем реакцию общества на уже внедренный проект. </a:t>
            </a:r>
            <a:r>
              <a:rPr lang="ru-RU" sz="3200" b="1" dirty="0">
                <a:latin typeface="Times New Roman"/>
                <a:ea typeface="Calibri"/>
              </a:rPr>
              <a:t>О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перативные 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исследования являются наиболее верно оценивающими отношение общества к конкретному явлению в виде существующего решения или действия органа власти.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95017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Ситуационные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исследования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b="1" dirty="0">
                <a:latin typeface="Times New Roman"/>
                <a:ea typeface="Calibri"/>
              </a:rPr>
              <a:t>С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итуационные исследования проводятся при появлении, некой внезапно возникшей нештатной ситуации – позитивной или негативной. Например, аномальные морозы и реакция общества на готовность и действенность органов власти в данной экстремальной ситуации.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822779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/>
                <a:ea typeface="Calibri"/>
              </a:rPr>
              <a:t>Т</a:t>
            </a:r>
            <a:r>
              <a:rPr lang="ru-RU" b="1" dirty="0" smtClean="0">
                <a:effectLst/>
                <a:latin typeface="Times New Roman"/>
                <a:ea typeface="Calibri"/>
              </a:rPr>
              <a:t>ипичные виды аналитических исследований: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/>
                <a:latin typeface="Times New Roman"/>
                <a:ea typeface="Calibri"/>
              </a:rPr>
              <a:t> статистические;</a:t>
            </a:r>
          </a:p>
          <a:p>
            <a:r>
              <a:rPr lang="ru-RU" sz="3600" b="1" dirty="0" smtClean="0">
                <a:effectLst/>
                <a:latin typeface="Times New Roman"/>
                <a:ea typeface="Calibri"/>
              </a:rPr>
              <a:t> социологические; </a:t>
            </a:r>
          </a:p>
          <a:p>
            <a:r>
              <a:rPr lang="ru-RU" sz="3600" b="1" dirty="0" smtClean="0">
                <a:effectLst/>
                <a:latin typeface="Times New Roman"/>
                <a:ea typeface="Calibri"/>
              </a:rPr>
              <a:t> математические;</a:t>
            </a:r>
          </a:p>
          <a:p>
            <a:r>
              <a:rPr lang="ru-RU" sz="3600" b="1" dirty="0" smtClean="0">
                <a:effectLst/>
                <a:latin typeface="Times New Roman"/>
                <a:ea typeface="Calibri"/>
              </a:rPr>
              <a:t>  сравнительные. </a:t>
            </a:r>
          </a:p>
          <a:p>
            <a:pPr marL="0" indent="0" algn="just">
              <a:buNone/>
            </a:pPr>
            <a:r>
              <a:rPr lang="ru-RU" sz="3600" b="1" i="1" dirty="0" smtClean="0">
                <a:effectLst/>
                <a:latin typeface="Times New Roman"/>
                <a:ea typeface="Calibri"/>
              </a:rPr>
              <a:t>Каждый из этих видов исследований применяется в зависимости от целей исследования.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169763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>
                <a:latin typeface="Times New Roman"/>
                <a:ea typeface="Calibri"/>
              </a:rPr>
              <a:t>Планирование предусматривает установку и направленность трудового ритма, оптимальное расходование сил и средств, управление своими ресурсами и возможностями в соответствии с поставленными задачами. </a:t>
            </a:r>
            <a:endParaRPr lang="ru-RU" sz="3200" b="1" dirty="0" smtClean="0"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sz="3200" b="1" i="1" dirty="0" smtClean="0">
                <a:latin typeface="Times New Roman"/>
                <a:ea typeface="Calibri"/>
              </a:rPr>
              <a:t>Не </a:t>
            </a:r>
            <a:r>
              <a:rPr lang="ru-RU" sz="3200" b="1" i="1" dirty="0">
                <a:latin typeface="Times New Roman"/>
                <a:ea typeface="Calibri"/>
              </a:rPr>
              <a:t>владея основами планирования нельзя упорядочить и сделать качественно содержательной свою работу на постоянном уровне.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802391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Статистический вид исследования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latin typeface="Times New Roman"/>
                <a:ea typeface="Calibri"/>
              </a:rPr>
              <a:t>С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татистический, предполагающий только подсчет голосов респондентов по опросу в заявленной теме исследований. Скажем, проводится исследование по теме доверия жителей региона к деятельности полиции. Путем простого опроса можно получить ответы: столько-то относятся положительно, столько-то негативно, столько-то не определились. После чего делается определенный вывод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86996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Сравнительный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вид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исследований: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>
                <a:latin typeface="Times New Roman"/>
                <a:ea typeface="Calibri"/>
              </a:rPr>
              <a:t>С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равнительный вид исследований, позволяющий сравнить проблему исследования с аналогами во времени (как тот или иной вопрос или действие органа власти оказывал воздействие на общество в некоем прошлом) или в пространстве (как данный вопрос или действие органа власти воздействовал на общество в соседнем регионе или в какой-либо стране).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0592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8563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</a:rPr>
              <a:t>Аналитическая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</a:rPr>
              <a:t>составляющая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</a:rPr>
              <a:t>связей с общественностью </a:t>
            </a:r>
            <a:r>
              <a:rPr lang="ru-RU" sz="2800" b="1" dirty="0">
                <a:latin typeface="Times New Roman"/>
                <a:ea typeface="Calibri"/>
              </a:rPr>
              <a:t>представляет интерес в плане квалифицированных услуг в пределах своей компетенции при выработке решений или осуществлении действий на основе объективно изучаемых социальных процессов, при прогнозировании этих процессов, при выработке рекомендаций необходимых корректировок в работе государственного органа (учреждения). Поэтому в </a:t>
            </a:r>
            <a:r>
              <a:rPr lang="ru-RU" sz="2800" b="1" dirty="0" err="1">
                <a:latin typeface="Times New Roman"/>
                <a:ea typeface="Calibri"/>
              </a:rPr>
              <a:t>профессиограмму</a:t>
            </a:r>
            <a:r>
              <a:rPr lang="ru-RU" sz="2800" b="1" dirty="0">
                <a:latin typeface="Times New Roman"/>
                <a:ea typeface="Calibri"/>
              </a:rPr>
              <a:t> современного специалиста по связям с общественностью знания и навыки аналитической работы, проведения социологических исследований и т.п.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1061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b="1" dirty="0" smtClean="0">
                <a:effectLst/>
                <a:latin typeface="Times New Roman"/>
                <a:ea typeface="Calibri"/>
              </a:rPr>
              <a:t>Стратегическое планирование предопределяет реализацию заявленных целей и решаемых задач по реализации этих целей</a:t>
            </a:r>
            <a:r>
              <a:rPr lang="ru-RU" sz="4400" b="1" dirty="0">
                <a:latin typeface="Times New Roman"/>
                <a:ea typeface="Calibri"/>
              </a:rPr>
              <a:t>.</a:t>
            </a:r>
            <a:r>
              <a:rPr lang="ru-RU" sz="4400" b="1" dirty="0" smtClean="0">
                <a:effectLst/>
                <a:latin typeface="Times New Roman"/>
                <a:ea typeface="Calibri"/>
              </a:rPr>
              <a:t>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75061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Процесс стратегического планирования предусматривает осуществление следующих этапов: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sz="2800" b="1" dirty="0" smtClean="0">
                <a:effectLst/>
                <a:latin typeface="Times New Roman"/>
                <a:ea typeface="Calibri"/>
              </a:rPr>
              <a:t>анализ и оценка внешней среды;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анализ и оценка внутренней среды;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анализ положительных и отрицательных элементов существующей системы управления;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анализ стратегических альтернатив;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 выбор стратегии;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 формы, методы и способы реализации стратегии;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effectLst/>
                <a:latin typeface="Times New Roman"/>
                <a:ea typeface="Calibri"/>
              </a:rPr>
              <a:t>  оценка предлагаемой стратегии развития;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71954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В условиях государственного управления стратегическое планирование основывается на существующем бюрократически-иерархической, так называемой системе вертикального подчинения, где нижестоящие органы и учреждения обязаны следовать  указаниям вышестоящих.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8493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При разработке и применении стратегического планирования основное внимание уделяется таким ключевым элементам стратегического решения:</a:t>
            </a:r>
          </a:p>
          <a:p>
            <a:pPr marL="0" indent="0" algn="just">
              <a:buNone/>
            </a:pPr>
            <a:r>
              <a:rPr lang="ru-RU" b="1" dirty="0">
                <a:latin typeface="Times New Roman"/>
                <a:ea typeface="Calibri"/>
              </a:rPr>
              <a:t>-</a:t>
            </a:r>
            <a:r>
              <a:rPr lang="ru-RU" b="1" dirty="0" smtClean="0">
                <a:effectLst/>
                <a:latin typeface="Times New Roman"/>
                <a:ea typeface="Calibri"/>
              </a:rPr>
              <a:t>устойчивость (то есть, место организации в общеотраслевой структуре органов государственного управления и ее значение в федеральных или региональных властных позициях</a:t>
            </a:r>
            <a:r>
              <a:rPr lang="ru-RU" b="1" dirty="0" smtClean="0">
                <a:effectLst/>
                <a:latin typeface="Times New Roman"/>
                <a:ea typeface="Calibri"/>
              </a:rPr>
              <a:t>);</a:t>
            </a:r>
            <a:endParaRPr lang="ru-RU" b="1" dirty="0" smtClean="0">
              <a:effectLst/>
              <a:latin typeface="Times New Roman"/>
              <a:ea typeface="Calibri"/>
            </a:endParaRPr>
          </a:p>
          <a:p>
            <a:pPr algn="just">
              <a:buFontTx/>
              <a:buChar char="-"/>
            </a:pPr>
            <a:r>
              <a:rPr lang="ru-RU" b="1" u="sng" dirty="0" smtClean="0">
                <a:effectLst/>
                <a:latin typeface="Times New Roman"/>
                <a:ea typeface="Calibri"/>
              </a:rPr>
              <a:t>отличительность (профильность и специфика деятельности</a:t>
            </a:r>
            <a:r>
              <a:rPr lang="ru-RU" b="1" u="sng" dirty="0" smtClean="0">
                <a:effectLst/>
                <a:latin typeface="Times New Roman"/>
                <a:ea typeface="Calibri"/>
              </a:rPr>
              <a:t>);</a:t>
            </a:r>
            <a:endParaRPr lang="ru-RU" b="1" u="sng" dirty="0" smtClean="0">
              <a:effectLst/>
              <a:latin typeface="Times New Roman"/>
              <a:ea typeface="Calibri"/>
            </a:endParaRPr>
          </a:p>
          <a:p>
            <a:pPr algn="just">
              <a:buFontTx/>
              <a:buChar char="-"/>
            </a:pPr>
            <a:r>
              <a:rPr lang="ru-RU" b="1" dirty="0" smtClean="0">
                <a:effectLst/>
                <a:latin typeface="Times New Roman"/>
                <a:ea typeface="Calibri"/>
              </a:rPr>
              <a:t> использование связей между организацией и окружающей средой</a:t>
            </a:r>
            <a:r>
              <a:rPr lang="ru-RU" dirty="0" smtClean="0"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191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Функциональная 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  <a:ea typeface="Calibri"/>
                <a:cs typeface="+mn-cs"/>
              </a:rPr>
              <a:t>стратегия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sz="4000" b="1" dirty="0" smtClean="0">
                <a:effectLst/>
                <a:latin typeface="Times New Roman"/>
                <a:ea typeface="Calibri"/>
              </a:rPr>
              <a:t> </a:t>
            </a:r>
            <a:r>
              <a:rPr lang="ru-RU" sz="4000" b="1" dirty="0">
                <a:latin typeface="Times New Roman"/>
                <a:ea typeface="Calibri"/>
              </a:rPr>
              <a:t>П</a:t>
            </a:r>
            <a:r>
              <a:rPr lang="ru-RU" sz="4000" b="1" dirty="0" smtClean="0">
                <a:effectLst/>
                <a:latin typeface="Times New Roman"/>
                <a:ea typeface="Calibri"/>
              </a:rPr>
              <a:t>редставляет </a:t>
            </a:r>
            <a:r>
              <a:rPr lang="ru-RU" sz="4000" b="1" dirty="0" smtClean="0">
                <a:effectLst/>
                <a:latin typeface="Times New Roman"/>
                <a:ea typeface="Calibri"/>
              </a:rPr>
              <a:t>собой функции организации, которые применяются для обеспечения эффективности всех других уровней стратегии.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15158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188</TotalTime>
  <Words>1391</Words>
  <Application>Microsoft Office PowerPoint</Application>
  <PresentationFormat>Экран (4:3)</PresentationFormat>
  <Paragraphs>77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Ясность</vt:lpstr>
      <vt:lpstr> Тема:    Планирование и аналитическая  деятельность  связей с общественностью в государственных структурах  </vt:lpstr>
      <vt:lpstr>План лекции:</vt:lpstr>
      <vt:lpstr>Презентация PowerPoint</vt:lpstr>
      <vt:lpstr>Презентация PowerPoint</vt:lpstr>
      <vt:lpstr>Презентация PowerPoint</vt:lpstr>
      <vt:lpstr>Процесс стратегического планирования предусматривает осуществление следующих этапов:</vt:lpstr>
      <vt:lpstr>Презентация PowerPoint</vt:lpstr>
      <vt:lpstr>Презентация PowerPoint</vt:lpstr>
      <vt:lpstr>Функциональная стратегия</vt:lpstr>
      <vt:lpstr>Корпоративная стратегия</vt:lpstr>
      <vt:lpstr>Презентация PowerPoint</vt:lpstr>
      <vt:lpstr>Процессы планирования включают следующие стадии: </vt:lpstr>
      <vt:lpstr>Презентация PowerPoint</vt:lpstr>
      <vt:lpstr>2.  вопрос.</vt:lpstr>
      <vt:lpstr>Презентация PowerPoint</vt:lpstr>
      <vt:lpstr>Оперативное планирование </vt:lpstr>
      <vt:lpstr>Презентация PowerPoint</vt:lpstr>
      <vt:lpstr>Презентация PowerPoint</vt:lpstr>
      <vt:lpstr>3. ОСНОВНЫЕ АСПЕКТЫ АНАЛИТИЧЕСКОЙ РАБОТЫ ОТДЕЛА ПО СВЯЗЯМ С ОБЩЕСТВЕННОСТЬЮ </vt:lpstr>
      <vt:lpstr>Презентация PowerPoint</vt:lpstr>
      <vt:lpstr>Презентация PowerPoint</vt:lpstr>
      <vt:lpstr>Выборочные исследования</vt:lpstr>
      <vt:lpstr>Выборочные исследования</vt:lpstr>
      <vt:lpstr>Презентация PowerPoint</vt:lpstr>
      <vt:lpstr>Презентация PowerPoint</vt:lpstr>
      <vt:lpstr>Перспективные исследования</vt:lpstr>
      <vt:lpstr>Оперативные исследования</vt:lpstr>
      <vt:lpstr>Ситуационные исследования</vt:lpstr>
      <vt:lpstr>Типичные виды аналитических исследований:</vt:lpstr>
      <vt:lpstr>Статистический вид исследования</vt:lpstr>
      <vt:lpstr>Сравнительный вид исследований: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и аналитическая деятельность связей с общественностью в государственных структурах</dc:title>
  <dc:creator>Администратор</dc:creator>
  <cp:lastModifiedBy>Администратор</cp:lastModifiedBy>
  <cp:revision>9</cp:revision>
  <dcterms:created xsi:type="dcterms:W3CDTF">2014-12-10T19:13:30Z</dcterms:created>
  <dcterms:modified xsi:type="dcterms:W3CDTF">2014-12-11T05:47:03Z</dcterms:modified>
</cp:coreProperties>
</file>